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0"/>
  </p:notesMasterIdLst>
  <p:sldIdLst>
    <p:sldId id="256" r:id="rId2"/>
    <p:sldId id="269" r:id="rId3"/>
    <p:sldId id="260" r:id="rId4"/>
    <p:sldId id="270" r:id="rId5"/>
    <p:sldId id="257" r:id="rId6"/>
    <p:sldId id="258" r:id="rId7"/>
    <p:sldId id="271" r:id="rId8"/>
    <p:sldId id="268" r:id="rId9"/>
    <p:sldId id="259" r:id="rId10"/>
    <p:sldId id="261" r:id="rId11"/>
    <p:sldId id="272" r:id="rId12"/>
    <p:sldId id="274" r:id="rId13"/>
    <p:sldId id="273" r:id="rId14"/>
    <p:sldId id="262" r:id="rId15"/>
    <p:sldId id="264" r:id="rId16"/>
    <p:sldId id="265" r:id="rId17"/>
    <p:sldId id="263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71" autoAdjust="0"/>
  </p:normalViewPr>
  <p:slideViewPr>
    <p:cSldViewPr>
      <p:cViewPr>
        <p:scale>
          <a:sx n="60" d="100"/>
          <a:sy n="60" d="100"/>
        </p:scale>
        <p:origin x="-1656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C1E02-418F-49DF-9199-2BC52CB070E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A3BCF-D6A2-4AF6-BAA4-3FAF5044DB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1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A3BCF-D6A2-4AF6-BAA4-3FAF5044DB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A3BCF-D6A2-4AF6-BAA4-3FAF5044DB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6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A3BCF-D6A2-4AF6-BAA4-3FAF5044D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7B75-B428-409F-AB66-D165CA63199D}" type="datetime1">
              <a:rPr lang="en-US" smtClean="0"/>
              <a:t>8/30/2018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62DB-75FB-4EAC-994B-E216B093E3E1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050D-43A1-4C3C-A48A-AE74EA74F6AF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0F54-4CB5-4D15-A42F-6C45319DB240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B20B-DF90-498F-AF2C-9D5FD0196092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13A4-9F61-476A-8A4E-558AE2128703}" type="datetime1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FFE-64AB-4100-9724-51A40F250258}" type="datetime1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B2D8-A751-4C54-BBD6-03B83CE85344}" type="datetime1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FBC2-39EF-42D6-9C49-E33347FF881C}" type="datetime1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E8A57-D41F-4DCB-8D83-986559B0C448}" type="datetime1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5D3C-5697-4C78-85BE-D7CA33AB585C}" type="datetime1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0A383DD-D95C-419A-A86A-A605FF13A8E6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124DB7A-19EB-4C04-90DA-F66F3423091B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5.jpeg"/><Relationship Id="rId12" Type="http://schemas.openxmlformats.org/officeDocument/2006/relationships/image" Target="../media/image3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132856"/>
            <a:ext cx="9144000" cy="1381870"/>
          </a:xfrm>
        </p:spPr>
        <p:txBody>
          <a:bodyPr anchor="ctr">
            <a:normAutofit/>
          </a:bodyPr>
          <a:lstStyle/>
          <a:p>
            <a:r>
              <a:rPr lang="fr-FR" sz="2400" dirty="0" smtClean="0"/>
              <a:t>Implémentation </a:t>
            </a:r>
            <a:r>
              <a:rPr lang="fr-FR" sz="2400" dirty="0"/>
              <a:t>d'un algorithme de fusion de capteurs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pour </a:t>
            </a:r>
            <a:r>
              <a:rPr lang="fr-FR" sz="2400" dirty="0"/>
              <a:t>des robots mobiles sous-marins ou terrestres </a:t>
            </a:r>
            <a:endParaRPr lang="en-US" sz="3600" dirty="0"/>
          </a:p>
        </p:txBody>
      </p:sp>
      <p:pic>
        <p:nvPicPr>
          <p:cNvPr id="1026" name="Picture 2" descr="C:\Users\aline\Documents\avenir fac\stage toulon\-0-rapport\laboL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47" y="123915"/>
            <a:ext cx="1607305" cy="16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ocuments\avenir fac\stage toulon\-0-rapport\univ_mt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062055"/>
            <a:ext cx="1607305" cy="16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ocuments\avenir fac\stage toulon\-0-rapport\univ_tl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062055"/>
            <a:ext cx="1607305" cy="16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ine\Documents\avenir fac\stage toulon\-0-rapport\labocosm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3" y="394859"/>
            <a:ext cx="2205955" cy="106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280493" y="4005064"/>
            <a:ext cx="258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Albane </a:t>
            </a:r>
            <a:r>
              <a:rPr lang="fr-FR" dirty="0" err="1" smtClean="0"/>
              <a:t>Ordrenneau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Tuteur : M. Nicolas </a:t>
            </a:r>
            <a:r>
              <a:rPr lang="fr-FR" dirty="0" err="1" smtClean="0"/>
              <a:t>Boizot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2521" r="30057" b="4622"/>
          <a:stretch>
            <a:fillRect/>
          </a:stretch>
        </p:blipFill>
        <p:spPr bwMode="auto">
          <a:xfrm>
            <a:off x="2390667" y="1291816"/>
            <a:ext cx="4362667" cy="5566184"/>
          </a:xfrm>
          <a:prstGeom prst="rect">
            <a:avLst/>
          </a:prstGeom>
          <a:noFill/>
          <a:ln w="3175" cmpd="sng" algn="ctr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7"/>
            </a:pPr>
            <a:r>
              <a:rPr lang="fr-FR" sz="3600" u="sng" dirty="0" smtClean="0"/>
              <a:t>Travaux effectués sur le Turtlebot2</a:t>
            </a:r>
            <a:endParaRPr lang="en-US" sz="3600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899592" y="1254990"/>
            <a:ext cx="325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Fonctionnement du Turtlebot2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75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11</a:t>
            </a:fld>
            <a:endParaRPr lang="en-US"/>
          </a:p>
        </p:txBody>
      </p:sp>
      <p:pic>
        <p:nvPicPr>
          <p:cNvPr id="5" name="bumper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915050" y="2079917"/>
            <a:ext cx="5683219" cy="319681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Imag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2521" r="30057" b="4622"/>
          <a:stretch>
            <a:fillRect/>
          </a:stretch>
        </p:blipFill>
        <p:spPr bwMode="auto">
          <a:xfrm>
            <a:off x="209332" y="1124744"/>
            <a:ext cx="4362667" cy="5566184"/>
          </a:xfrm>
          <a:prstGeom prst="rect">
            <a:avLst/>
          </a:prstGeom>
          <a:noFill/>
          <a:ln w="3175" cmpd="sng" algn="ctr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0" y="18864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7"/>
            </a:pPr>
            <a:r>
              <a:rPr lang="fr-FR" sz="3600" u="sng" dirty="0" smtClean="0"/>
              <a:t>Travaux effectués sur le Turtlebot2</a:t>
            </a:r>
            <a:endParaRPr lang="en-US" sz="3600" u="sng" dirty="0"/>
          </a:p>
        </p:txBody>
      </p:sp>
      <p:sp>
        <p:nvSpPr>
          <p:cNvPr id="8" name="Ellipse 7"/>
          <p:cNvSpPr/>
          <p:nvPr/>
        </p:nvSpPr>
        <p:spPr>
          <a:xfrm>
            <a:off x="899592" y="3678322"/>
            <a:ext cx="1224136" cy="2630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1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2521" r="30057" b="4622"/>
          <a:stretch>
            <a:fillRect/>
          </a:stretch>
        </p:blipFill>
        <p:spPr bwMode="auto">
          <a:xfrm>
            <a:off x="209333" y="1124744"/>
            <a:ext cx="4362667" cy="5566184"/>
          </a:xfrm>
          <a:prstGeom prst="rect">
            <a:avLst/>
          </a:prstGeom>
          <a:noFill/>
          <a:ln w="3175" cmpd="sng" algn="ctr">
            <a:noFill/>
            <a:miter lim="800000"/>
            <a:headEnd/>
            <a:tailEnd/>
          </a:ln>
          <a:effectLst/>
        </p:spPr>
      </p:pic>
      <p:sp>
        <p:nvSpPr>
          <p:cNvPr id="7" name="Ellipse 6"/>
          <p:cNvSpPr/>
          <p:nvPr/>
        </p:nvSpPr>
        <p:spPr>
          <a:xfrm>
            <a:off x="2699792" y="3819363"/>
            <a:ext cx="1374799" cy="7617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7"/>
            </a:pPr>
            <a:r>
              <a:rPr lang="fr-FR" sz="3600" u="sng" dirty="0" smtClean="0"/>
              <a:t>Travaux effectués sur le Turtlebot2</a:t>
            </a:r>
            <a:endParaRPr lang="en-US" sz="3600" u="sng" dirty="0"/>
          </a:p>
        </p:txBody>
      </p:sp>
      <p:pic>
        <p:nvPicPr>
          <p:cNvPr id="5" name="obstac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6147" y="2609441"/>
            <a:ext cx="4616513" cy="259678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1849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13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2521" r="30057" b="4622"/>
          <a:stretch>
            <a:fillRect/>
          </a:stretch>
        </p:blipFill>
        <p:spPr bwMode="auto">
          <a:xfrm>
            <a:off x="209332" y="1124744"/>
            <a:ext cx="4362667" cy="5566184"/>
          </a:xfrm>
          <a:prstGeom prst="rect">
            <a:avLst/>
          </a:prstGeom>
          <a:noFill/>
          <a:ln w="3175" cmpd="sng" algn="ctr">
            <a:noFill/>
            <a:miter lim="800000"/>
            <a:headEnd/>
            <a:tailEnd/>
          </a:ln>
          <a:effectLst/>
        </p:spPr>
      </p:pic>
      <p:sp>
        <p:nvSpPr>
          <p:cNvPr id="7" name="Ellipse 6"/>
          <p:cNvSpPr/>
          <p:nvPr/>
        </p:nvSpPr>
        <p:spPr>
          <a:xfrm>
            <a:off x="3190284" y="1412776"/>
            <a:ext cx="1368152" cy="106933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7"/>
            </a:pPr>
            <a:r>
              <a:rPr lang="fr-FR" sz="3600" u="sng" dirty="0" smtClean="0"/>
              <a:t>Travaux effectués sur le Turtlebot2</a:t>
            </a:r>
            <a:endParaRPr lang="en-US" sz="3600" u="sng" dirty="0"/>
          </a:p>
        </p:txBody>
      </p:sp>
      <p:pic>
        <p:nvPicPr>
          <p:cNvPr id="5" name="sto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2575688"/>
            <a:ext cx="4736525" cy="266429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5366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C:\Users\aline\Documents\avenir fac\stage toulon\-0-rapport\Images\20180509_1107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55050"/>
            <a:ext cx="1915171" cy="10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ocuments\avenir fac\stage toulon\-0-rapport\Images\20180523_10370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r="6349"/>
          <a:stretch/>
        </p:blipFill>
        <p:spPr bwMode="auto">
          <a:xfrm rot="5400000">
            <a:off x="7112081" y="1463033"/>
            <a:ext cx="1797780" cy="126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ine\Documents\avenir fac\stage toulon\-0-rapport\Images\20180523_1557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4" r="10656"/>
          <a:stretch/>
        </p:blipFill>
        <p:spPr bwMode="auto">
          <a:xfrm>
            <a:off x="2772731" y="4032020"/>
            <a:ext cx="2054336" cy="15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line\Documents\avenir fac\stage toulon\-0-rapport\Images\bluerov2-back-2-300x300_366657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3" y="2623273"/>
            <a:ext cx="2167089" cy="21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50985" y="1481266"/>
            <a:ext cx="4817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Maintenance électrique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Vérifier les câblages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</a:t>
            </a:r>
            <a:r>
              <a:rPr lang="fr-FR" dirty="0" smtClean="0"/>
              <a:t>ptimiser l’espace et la position des câbles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5508104" y="3590033"/>
            <a:ext cx="2999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Maintenance hydraulique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Graisser les joints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Serrer les bouchons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Vérifier l’étanchéité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8"/>
            </a:pPr>
            <a:r>
              <a:rPr lang="fr-FR" sz="3600" u="sng" dirty="0" smtClean="0"/>
              <a:t>Travaux effectués sur </a:t>
            </a:r>
            <a:r>
              <a:rPr lang="fr-FR" sz="3600" u="sng" dirty="0" smtClean="0"/>
              <a:t>les BlueRovs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1935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15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8"/>
            </a:pPr>
            <a:r>
              <a:rPr lang="fr-FR" sz="3600" u="sng" dirty="0" smtClean="0"/>
              <a:t>Travaux effectués sur les BlueRovs</a:t>
            </a:r>
            <a:endParaRPr lang="en-US" sz="3600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348901" y="1844824"/>
            <a:ext cx="6222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Vérifier le fonctionnement des propulseurs hors de l’eau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Ajuster la ligne de flottaison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Calibrer les puissances des moteurs</a:t>
            </a:r>
            <a:endParaRPr lang="en-US" dirty="0"/>
          </a:p>
        </p:txBody>
      </p:sp>
      <p:pic>
        <p:nvPicPr>
          <p:cNvPr id="2050" name="Picture 2" descr="C:\Users\aline\Documents\avenir fac\stage toulon\-0-rapport\Images\20180524_1726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93" y="1809117"/>
            <a:ext cx="1768432" cy="99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48901" y="3513303"/>
            <a:ext cx="4190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Problèmes rencontrés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Mauvaise </a:t>
            </a:r>
            <a:r>
              <a:rPr lang="fr-FR" dirty="0"/>
              <a:t>identification des 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Fuite de tube de plexiglas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12315"/>
            <a:ext cx="4395192" cy="329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20180523_1748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2227911" y="4884503"/>
            <a:ext cx="1827990" cy="10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9"/>
            </a:pPr>
            <a:r>
              <a:rPr lang="fr-FR" sz="3600" u="sng" dirty="0" smtClean="0"/>
              <a:t>Travaux effectués sur le Mini-Rov</a:t>
            </a:r>
            <a:endParaRPr lang="en-US" sz="3600" u="sng" dirty="0"/>
          </a:p>
        </p:txBody>
      </p:sp>
      <p:pic>
        <p:nvPicPr>
          <p:cNvPr id="3074" name="Picture 2" descr="C:\Users\aline\Documents\avenir fac\stage toulon\-0-rapport\Images\20180518_1005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90838" y="1380599"/>
            <a:ext cx="2489474" cy="14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55576" y="1772816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Réception du robot + Recette</a:t>
            </a:r>
          </a:p>
          <a:p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957554" y="3717030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Définition de protocole </a:t>
            </a:r>
          </a:p>
          <a:p>
            <a:r>
              <a:rPr lang="fr-FR" dirty="0" smtClean="0"/>
              <a:t>d’acquisition de données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299309" y="5661248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Fuite sur le robot, réparation prévue semaine du 10 septembre</a:t>
            </a:r>
          </a:p>
          <a:p>
            <a:pPr algn="ctr"/>
            <a:r>
              <a:rPr lang="fr-FR" dirty="0" smtClean="0">
                <a:sym typeface="Wingdings" panose="05000000000000000000" pitchFamily="2" charset="2"/>
              </a:rPr>
              <a:t> Aucune manipulation n’a pu être faite </a:t>
            </a:r>
            <a:endParaRPr lang="en-US" dirty="0"/>
          </a:p>
        </p:txBody>
      </p:sp>
      <p:pic>
        <p:nvPicPr>
          <p:cNvPr id="9" name="Imag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/>
          <a:stretch>
            <a:fillRect/>
          </a:stretch>
        </p:blipFill>
        <p:spPr bwMode="auto">
          <a:xfrm>
            <a:off x="4834141" y="2902816"/>
            <a:ext cx="2304256" cy="2186034"/>
          </a:xfrm>
          <a:prstGeom prst="rect">
            <a:avLst/>
          </a:prstGeom>
          <a:noFill/>
          <a:ln w="9525" cmpd="sng" algn="ctr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0" name="ZoneTexte 9"/>
          <p:cNvSpPr txBox="1"/>
          <p:nvPr/>
        </p:nvSpPr>
        <p:spPr>
          <a:xfrm>
            <a:off x="4616717" y="5174544"/>
            <a:ext cx="2880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Scénario réalisé pour acquérir des données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657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17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0" y="4046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10"/>
            </a:pPr>
            <a:r>
              <a:rPr lang="fr-FR" sz="3600" u="sng" dirty="0" smtClean="0"/>
              <a:t>Travaux effectués sur le Turtlebot3</a:t>
            </a:r>
            <a:endParaRPr lang="en-US" sz="3600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683568" y="1412776"/>
            <a:ext cx="621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Adaptation du code du Turtlebot2</a:t>
            </a:r>
          </a:p>
          <a:p>
            <a:r>
              <a:rPr lang="fr-FR" dirty="0" smtClean="0"/>
              <a:t>Vérité terrain avec </a:t>
            </a:r>
            <a:r>
              <a:rPr lang="fr-FR" dirty="0" err="1" smtClean="0"/>
              <a:t>visp_auto_tracking</a:t>
            </a:r>
            <a:r>
              <a:rPr lang="fr-FR" dirty="0" smtClean="0"/>
              <a:t> (traque de QR-code)</a:t>
            </a:r>
          </a:p>
          <a:p>
            <a:endParaRPr lang="en-US" dirty="0"/>
          </a:p>
        </p:txBody>
      </p:sp>
      <p:pic>
        <p:nvPicPr>
          <p:cNvPr id="4099" name="Picture 3" descr="C:\Users\aline\Documents\avenir fac\stage toulon\-0-rapport\Images\20180704_1521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8" t="17272" r="37489" b="41364"/>
          <a:stretch/>
        </p:blipFill>
        <p:spPr bwMode="auto">
          <a:xfrm>
            <a:off x="6101516" y="2336106"/>
            <a:ext cx="2502931" cy="24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3870518" cy="290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32706" y="5670540"/>
                <a:ext cx="3039294" cy="45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1" i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fr-FR" b="1" i="0">
                              <a:latin typeface="Cambria Math"/>
                            </a:rPr>
                            <m:t>𝐫𝐤</m:t>
                          </m:r>
                        </m:sub>
                        <m:sup>
                          <m:r>
                            <a:rPr lang="fr-FR" b="1" i="0">
                              <a:latin typeface="Cambria Math"/>
                            </a:rPr>
                            <m:t>𝐫𝟎</m:t>
                          </m:r>
                        </m:sup>
                      </m:sSubSup>
                      <m:r>
                        <a:rPr lang="fr-FR" b="1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1" i="0">
                                  <a:latin typeface="Cambria Math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fr-FR" b="1" i="0">
                                  <a:latin typeface="Cambria Math"/>
                                </a:rPr>
                                <m:t>𝐫𝟎</m:t>
                              </m:r>
                            </m:sub>
                            <m:sup>
                              <m:r>
                                <a:rPr lang="fr-FR" b="1" i="0">
                                  <a:latin typeface="Cambria Math"/>
                                </a:rPr>
                                <m:t>𝐂</m:t>
                              </m:r>
                            </m:sup>
                          </m:sSubSup>
                        </m:e>
                        <m:sup>
                          <m:r>
                            <a:rPr lang="fr-FR" b="1" i="0">
                              <a:latin typeface="Cambria Math"/>
                            </a:rPr>
                            <m:t>−</m:t>
                          </m:r>
                          <m:r>
                            <a:rPr lang="fr-FR" b="1" i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fr-FR" b="1" i="0"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1" i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fr-FR" b="1" i="0">
                              <a:latin typeface="Cambria Math"/>
                            </a:rPr>
                            <m:t>𝐦𝐤</m:t>
                          </m:r>
                        </m:sub>
                        <m:sup>
                          <m:r>
                            <a:rPr lang="fr-FR" b="1" i="0">
                              <a:latin typeface="Cambria Math"/>
                            </a:rPr>
                            <m:t>𝐂</m:t>
                          </m:r>
                        </m:sup>
                      </m:sSubSup>
                      <m:r>
                        <a:rPr lang="fr-FR" b="1" i="0">
                          <a:latin typeface="Cambria Math"/>
                        </a:rPr>
                        <m:t>∗ 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1" i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fr-FR" b="1" i="0">
                              <a:latin typeface="Cambria Math"/>
                            </a:rPr>
                            <m:t>𝐫𝐤</m:t>
                          </m:r>
                        </m:sub>
                        <m:sup>
                          <m:r>
                            <a:rPr lang="fr-FR" b="1" i="0">
                              <a:latin typeface="Cambria Math"/>
                            </a:rPr>
                            <m:t>𝐦𝐤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06" y="5670540"/>
                <a:ext cx="3039294" cy="4547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91902" y="5246390"/>
                <a:ext cx="2120901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1" i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fr-FR" b="1" i="0">
                              <a:latin typeface="Cambria Math"/>
                            </a:rPr>
                            <m:t>𝐫𝟎</m:t>
                          </m:r>
                        </m:sub>
                        <m:sup>
                          <m:r>
                            <a:rPr lang="fr-FR" b="1" i="0">
                              <a:latin typeface="Cambria Math"/>
                            </a:rPr>
                            <m:t>𝐂</m:t>
                          </m:r>
                        </m:sup>
                      </m:sSubSup>
                      <m:r>
                        <a:rPr lang="fr-FR" i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1" i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fr-FR" b="1" i="0">
                              <a:latin typeface="Cambria Math"/>
                            </a:rPr>
                            <m:t>𝐦𝟎</m:t>
                          </m:r>
                        </m:sub>
                        <m:sup>
                          <m:r>
                            <a:rPr lang="fr-FR" b="1" i="0">
                              <a:latin typeface="Cambria Math"/>
                            </a:rPr>
                            <m:t>𝐂</m:t>
                          </m:r>
                        </m:sup>
                      </m:sSubSup>
                      <m:r>
                        <a:rPr lang="fr-FR" i="0"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1" i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fr-FR" b="1" i="0">
                              <a:latin typeface="Cambria Math"/>
                            </a:rPr>
                            <m:t>𝐫𝟎</m:t>
                          </m:r>
                        </m:sub>
                        <m:sup>
                          <m:r>
                            <a:rPr lang="fr-FR" b="1" i="0">
                              <a:latin typeface="Cambria Math"/>
                            </a:rPr>
                            <m:t>𝐦𝟎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902" y="5246390"/>
                <a:ext cx="2120901" cy="39299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7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18</a:t>
            </a:fld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0" y="62068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11"/>
            </a:pPr>
            <a:r>
              <a:rPr lang="fr-FR" sz="3600" u="sng" dirty="0" smtClean="0"/>
              <a:t>Conclusion personnelle</a:t>
            </a:r>
            <a:endParaRPr lang="en-US" sz="3600" u="sng" dirty="0"/>
          </a:p>
        </p:txBody>
      </p:sp>
      <p:sp>
        <p:nvSpPr>
          <p:cNvPr id="2" name="ZoneTexte 1"/>
          <p:cNvSpPr txBox="1"/>
          <p:nvPr/>
        </p:nvSpPr>
        <p:spPr>
          <a:xfrm>
            <a:off x="755577" y="1772816"/>
            <a:ext cx="83884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Expériences humaines : </a:t>
            </a:r>
            <a:r>
              <a:rPr lang="fr-FR" dirty="0" smtClean="0"/>
              <a:t>	</a:t>
            </a:r>
          </a:p>
          <a:p>
            <a:r>
              <a:rPr lang="fr-FR" dirty="0"/>
              <a:t>	C</a:t>
            </a:r>
            <a:r>
              <a:rPr lang="fr-FR" dirty="0" smtClean="0"/>
              <a:t>ollaboration entre plusieurs laboratoires, </a:t>
            </a:r>
          </a:p>
          <a:p>
            <a:r>
              <a:rPr lang="fr-FR" dirty="0" smtClean="0"/>
              <a:t>	Faire le liens entre </a:t>
            </a:r>
            <a:r>
              <a:rPr lang="fr-FR" dirty="0"/>
              <a:t>c</a:t>
            </a:r>
            <a:r>
              <a:rPr lang="fr-FR" dirty="0" smtClean="0"/>
              <a:t>es laboratoires,</a:t>
            </a:r>
          </a:p>
          <a:p>
            <a:r>
              <a:rPr lang="fr-FR" dirty="0"/>
              <a:t>	T</a:t>
            </a:r>
            <a:r>
              <a:rPr lang="fr-FR" dirty="0" smtClean="0"/>
              <a:t>ransmission de son savoir, ses recherches (recevoir et donner)</a:t>
            </a:r>
          </a:p>
          <a:p>
            <a:endParaRPr lang="fr-FR" dirty="0"/>
          </a:p>
          <a:p>
            <a:r>
              <a:rPr lang="fr-FR" b="1" dirty="0" smtClean="0"/>
              <a:t>Expériences professionnelles :</a:t>
            </a:r>
            <a:r>
              <a:rPr lang="fr-FR" dirty="0" smtClean="0"/>
              <a:t>	</a:t>
            </a:r>
          </a:p>
          <a:p>
            <a:r>
              <a:rPr lang="fr-FR" dirty="0"/>
              <a:t>	</a:t>
            </a:r>
            <a:r>
              <a:rPr lang="fr-FR" dirty="0" smtClean="0"/>
              <a:t>Acquisition de compétences techniques et théorique (ROS , Python, …)</a:t>
            </a:r>
          </a:p>
          <a:p>
            <a:r>
              <a:rPr lang="fr-FR" dirty="0" smtClean="0"/>
              <a:t>	Création de tutoriels</a:t>
            </a:r>
          </a:p>
          <a:p>
            <a:endParaRPr lang="fr-FR" dirty="0"/>
          </a:p>
          <a:p>
            <a:r>
              <a:rPr lang="fr-FR" b="1" dirty="0" smtClean="0"/>
              <a:t>Perspectives :</a:t>
            </a:r>
          </a:p>
          <a:p>
            <a:r>
              <a:rPr lang="fr-FR" b="1" dirty="0"/>
              <a:t>	</a:t>
            </a:r>
            <a:r>
              <a:rPr lang="fr-FR" dirty="0" smtClean="0"/>
              <a:t>Manipuler le Mini-Rov	</a:t>
            </a:r>
          </a:p>
          <a:p>
            <a:r>
              <a:rPr lang="fr-FR" dirty="0"/>
              <a:t>	</a:t>
            </a:r>
            <a:r>
              <a:rPr lang="fr-FR" dirty="0" smtClean="0"/>
              <a:t>Simuler </a:t>
            </a:r>
            <a:r>
              <a:rPr lang="fr-FR" dirty="0"/>
              <a:t>les résultats sous Gazebo, puis sur les robots</a:t>
            </a:r>
            <a:r>
              <a:rPr lang="fr-FR" dirty="0" smtClean="0"/>
              <a:t>.</a:t>
            </a:r>
            <a:endParaRPr lang="fr-FR" b="1" dirty="0"/>
          </a:p>
          <a:p>
            <a:r>
              <a:rPr lang="fr-FR" b="1" dirty="0"/>
              <a:t>	</a:t>
            </a:r>
            <a:r>
              <a:rPr lang="fr-FR" dirty="0"/>
              <a:t>Terminer l’implémentation directement sur le robot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créer une fonction qui  calcule la position estimée du robot et l’utilise pour se diriger.</a:t>
            </a:r>
          </a:p>
          <a:p>
            <a:endParaRPr lang="fr-FR" dirty="0"/>
          </a:p>
          <a:p>
            <a:endParaRPr lang="fr-FR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2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189250" y="404664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u="sng" dirty="0" smtClean="0"/>
              <a:t>SOMMAIRE</a:t>
            </a:r>
            <a:endParaRPr lang="en-US" sz="3600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908720"/>
            <a:ext cx="9144000" cy="789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400050">
              <a:lnSpc>
                <a:spcPct val="150000"/>
              </a:lnSpc>
              <a:buAutoNum type="romanUcParenR"/>
            </a:pPr>
            <a:r>
              <a:rPr lang="fr-FR" sz="2200" dirty="0" smtClean="0"/>
              <a:t>Structures d’accueil						3</a:t>
            </a:r>
          </a:p>
          <a:p>
            <a:pPr marL="857250" lvl="1" indent="-400050">
              <a:lnSpc>
                <a:spcPct val="150000"/>
              </a:lnSpc>
              <a:buAutoNum type="romanUcParenR"/>
            </a:pPr>
            <a:r>
              <a:rPr lang="fr-FR" sz="2200" dirty="0"/>
              <a:t>Contexte et </a:t>
            </a:r>
            <a:r>
              <a:rPr lang="fr-FR" sz="2200" dirty="0" smtClean="0"/>
              <a:t>objectifs </a:t>
            </a:r>
            <a:r>
              <a:rPr lang="fr-FR" sz="2200" dirty="0"/>
              <a:t>du </a:t>
            </a:r>
            <a:r>
              <a:rPr lang="fr-FR" sz="2200" dirty="0" smtClean="0"/>
              <a:t>stage					4</a:t>
            </a:r>
          </a:p>
          <a:p>
            <a:pPr marL="857250" lvl="1" indent="-400050">
              <a:lnSpc>
                <a:spcPct val="150000"/>
              </a:lnSpc>
              <a:buAutoNum type="romanUcParenR"/>
            </a:pPr>
            <a:r>
              <a:rPr lang="fr-FR" sz="2200" dirty="0" smtClean="0"/>
              <a:t>Les Turtlebots							5</a:t>
            </a:r>
          </a:p>
          <a:p>
            <a:pPr marL="857250" lvl="1" indent="-400050">
              <a:lnSpc>
                <a:spcPct val="150000"/>
              </a:lnSpc>
              <a:buAutoNum type="romanUcParenR"/>
            </a:pPr>
            <a:r>
              <a:rPr lang="fr-FR" sz="2200" dirty="0" smtClean="0"/>
              <a:t>Les Rovs</a:t>
            </a:r>
            <a:r>
              <a:rPr lang="fr-FR" sz="2200" dirty="0"/>
              <a:t> 	</a:t>
            </a:r>
            <a:r>
              <a:rPr lang="fr-FR" sz="2200" dirty="0" smtClean="0"/>
              <a:t>						6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/>
              <a:t>Les logiciels </a:t>
            </a:r>
            <a:r>
              <a:rPr lang="fr-FR" sz="2200" dirty="0" smtClean="0"/>
              <a:t>utilisés</a:t>
            </a:r>
            <a:r>
              <a:rPr lang="fr-FR" sz="2200" dirty="0"/>
              <a:t> </a:t>
            </a:r>
            <a:r>
              <a:rPr lang="fr-FR" sz="2200" dirty="0" smtClean="0"/>
              <a:t>						8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/>
              <a:t>Travaux de Mme. </a:t>
            </a:r>
            <a:r>
              <a:rPr lang="fr-FR" sz="2200" dirty="0" smtClean="0"/>
              <a:t>Feddaoui</a:t>
            </a:r>
            <a:r>
              <a:rPr lang="fr-FR" sz="2200" dirty="0"/>
              <a:t> </a:t>
            </a:r>
            <a:r>
              <a:rPr lang="fr-FR" sz="2200" dirty="0" smtClean="0"/>
              <a:t>					9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/>
              <a:t>Travaux effectués sur le </a:t>
            </a:r>
            <a:r>
              <a:rPr lang="fr-FR" sz="2200" dirty="0" smtClean="0"/>
              <a:t>Turtlebot2</a:t>
            </a:r>
            <a:r>
              <a:rPr lang="fr-FR" sz="2200" dirty="0"/>
              <a:t> </a:t>
            </a:r>
            <a:r>
              <a:rPr lang="fr-FR" sz="2200" dirty="0" smtClean="0"/>
              <a:t>				10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/>
              <a:t>Travaux effectués sur les </a:t>
            </a:r>
            <a:r>
              <a:rPr lang="fr-FR" sz="2200" dirty="0" smtClean="0"/>
              <a:t>BlueRovs</a:t>
            </a:r>
            <a:r>
              <a:rPr lang="fr-FR" sz="2200" dirty="0"/>
              <a:t> </a:t>
            </a:r>
            <a:r>
              <a:rPr lang="fr-FR" sz="2200" dirty="0" smtClean="0"/>
              <a:t>				14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/>
              <a:t>Travaux effectués sur le </a:t>
            </a:r>
            <a:r>
              <a:rPr lang="fr-FR" sz="2200" dirty="0" smtClean="0"/>
              <a:t>Mini-Rov</a:t>
            </a:r>
            <a:r>
              <a:rPr lang="fr-FR" sz="2200" dirty="0"/>
              <a:t> </a:t>
            </a:r>
            <a:r>
              <a:rPr lang="fr-FR" sz="2200" dirty="0" smtClean="0"/>
              <a:t>				16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 smtClean="0"/>
              <a:t>Travaux </a:t>
            </a:r>
            <a:r>
              <a:rPr lang="fr-FR" sz="2200" dirty="0"/>
              <a:t>effectués sur le </a:t>
            </a:r>
            <a:r>
              <a:rPr lang="fr-FR" sz="2200" dirty="0" smtClean="0"/>
              <a:t>Turtlebot3</a:t>
            </a:r>
            <a:r>
              <a:rPr lang="fr-FR" sz="2200" dirty="0"/>
              <a:t> </a:t>
            </a:r>
            <a:r>
              <a:rPr lang="fr-FR" sz="2200" dirty="0" smtClean="0"/>
              <a:t>				17</a:t>
            </a:r>
          </a:p>
          <a:p>
            <a:pPr marL="857250" lvl="1" indent="-400050">
              <a:lnSpc>
                <a:spcPct val="150000"/>
              </a:lnSpc>
              <a:buFontTx/>
              <a:buAutoNum type="romanUcParenR"/>
            </a:pPr>
            <a:r>
              <a:rPr lang="fr-FR" sz="2200" dirty="0"/>
              <a:t>Conclusion </a:t>
            </a:r>
            <a:r>
              <a:rPr lang="fr-FR" sz="2200" dirty="0" smtClean="0"/>
              <a:t>personnelle</a:t>
            </a:r>
            <a:r>
              <a:rPr lang="fr-FR" sz="2200" dirty="0"/>
              <a:t> </a:t>
            </a:r>
            <a:r>
              <a:rPr lang="fr-FR" sz="2200" dirty="0" smtClean="0"/>
              <a:t>					18</a:t>
            </a:r>
            <a:endParaRPr lang="en-US" sz="2200" dirty="0"/>
          </a:p>
          <a:p>
            <a:endParaRPr lang="en-US" u="sng" dirty="0"/>
          </a:p>
          <a:p>
            <a:pPr marL="400050" indent="-400050">
              <a:buFontTx/>
              <a:buAutoNum type="romanUcParenR"/>
            </a:pPr>
            <a:endParaRPr lang="en-US" u="sng" dirty="0"/>
          </a:p>
          <a:p>
            <a:pPr marL="400050" indent="-400050">
              <a:buFontTx/>
              <a:buAutoNum type="romanUcParenR"/>
            </a:pPr>
            <a:endParaRPr lang="en-US" u="sng" dirty="0"/>
          </a:p>
          <a:p>
            <a:pPr marL="400050" indent="-400050">
              <a:buFontTx/>
              <a:buAutoNum type="romanUcParenR"/>
            </a:pPr>
            <a:endParaRPr lang="en-US" u="sng" dirty="0"/>
          </a:p>
          <a:p>
            <a:pPr marL="400050" indent="-400050">
              <a:buFontTx/>
              <a:buAutoNum type="romanUcParenR"/>
            </a:pPr>
            <a:endParaRPr lang="en-US" u="sng" dirty="0"/>
          </a:p>
          <a:p>
            <a:pPr marL="400050" indent="-400050">
              <a:buFontTx/>
              <a:buAutoNum type="romanUcParenR"/>
            </a:pPr>
            <a:endParaRPr lang="en-US" dirty="0"/>
          </a:p>
          <a:p>
            <a:pPr marL="400050" indent="-400050">
              <a:buAutoNum type="romanUcParenR"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3419872" y="1340768"/>
            <a:ext cx="47525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572000" y="1844824"/>
            <a:ext cx="36004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915816" y="2348880"/>
            <a:ext cx="525658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2195736" y="2852936"/>
            <a:ext cx="597666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563888" y="3356992"/>
            <a:ext cx="460851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27984" y="3861048"/>
            <a:ext cx="3744416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5436096" y="4365104"/>
            <a:ext cx="273630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544108" y="4855954"/>
            <a:ext cx="262829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5184068" y="5373216"/>
            <a:ext cx="298833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5292080" y="5877272"/>
            <a:ext cx="288032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923928" y="6381328"/>
            <a:ext cx="424847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4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3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-1" y="476672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/>
            </a:pPr>
            <a:r>
              <a:rPr lang="fr-FR" sz="3600" u="sng" dirty="0" smtClean="0"/>
              <a:t> Structures d’accueil</a:t>
            </a:r>
            <a:endParaRPr lang="en-US" sz="3600" u="sng" dirty="0"/>
          </a:p>
        </p:txBody>
      </p:sp>
      <p:pic>
        <p:nvPicPr>
          <p:cNvPr id="7" name="Picture 2" descr="C:\Users\aline\Documents\avenir fac\stage toulon\-0-rapport\labo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1327307"/>
            <a:ext cx="1741755" cy="17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aline\Documents\avenir fac\stage toulon\-0-rapport\labocos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05" y="1665476"/>
            <a:ext cx="2205955" cy="106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49093" y="1736520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&amp;</a:t>
            </a:r>
            <a:endParaRPr lang="fr-FR" sz="54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101" name="Picture 5" descr="C:\Users\aline\Documents\avenir fac\stage toulon\-0-rapport\plan-campus-lagarde-2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4" y="3212976"/>
            <a:ext cx="5835135" cy="257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ine\Documents\avenir fac\stage toulon\-0-rapport\pl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93" y="4077072"/>
            <a:ext cx="457420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ine\Documents\avenir fac\stage toulon\-0-rapport\Images\Logo-Ifrem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93" y="5784091"/>
            <a:ext cx="1193017" cy="108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167061" y="692696"/>
            <a:ext cx="700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3600" u="sng" dirty="0"/>
              <a:t>Contexte et </a:t>
            </a:r>
            <a:r>
              <a:rPr lang="fr-FR" sz="3600" u="sng" dirty="0" smtClean="0"/>
              <a:t>objectifs </a:t>
            </a:r>
            <a:r>
              <a:rPr lang="fr-FR" sz="3600" u="sng" dirty="0"/>
              <a:t>du stage</a:t>
            </a:r>
            <a:endParaRPr lang="en-US" sz="36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628800"/>
            <a:ext cx="9143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	Contexte : Mme </a:t>
            </a:r>
            <a:r>
              <a:rPr lang="fr-FR" dirty="0" err="1" smtClean="0"/>
              <a:t>A.Feddaoui</a:t>
            </a:r>
            <a:r>
              <a:rPr lang="fr-FR" dirty="0" smtClean="0"/>
              <a:t> , doctorante</a:t>
            </a:r>
            <a:br>
              <a:rPr lang="fr-FR" dirty="0" smtClean="0"/>
            </a:br>
            <a:r>
              <a:rPr lang="fr-FR" dirty="0" smtClean="0"/>
              <a:t>	 	  </a:t>
            </a:r>
            <a:r>
              <a:rPr lang="fr-FR" dirty="0" smtClean="0">
                <a:sym typeface="Wingdings" panose="05000000000000000000" pitchFamily="2" charset="2"/>
              </a:rPr>
              <a:t> Valider les travaux simulés grâce à des données expérimentales</a:t>
            </a:r>
          </a:p>
          <a:p>
            <a:r>
              <a:rPr lang="fr-FR" dirty="0">
                <a:sym typeface="Wingdings" panose="05000000000000000000" pitchFamily="2" charset="2"/>
              </a:rPr>
              <a:t>	</a:t>
            </a:r>
            <a:r>
              <a:rPr lang="fr-FR" dirty="0" smtClean="0">
                <a:sym typeface="Wingdings" panose="05000000000000000000" pitchFamily="2" charset="2"/>
              </a:rPr>
              <a:t>	   Sur des robots sous-marins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	Objectifs :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Rendre les robots utilisables par tous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Simplifier l’utilisation des robots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Utiliser l’algorithme de Mme </a:t>
            </a:r>
            <a:r>
              <a:rPr lang="fr-FR" dirty="0" err="1" smtClean="0">
                <a:sym typeface="Wingdings" panose="05000000000000000000" pitchFamily="2" charset="2"/>
              </a:rPr>
              <a:t>A.Feddaoui</a:t>
            </a:r>
            <a:r>
              <a:rPr lang="fr-FR" dirty="0" smtClean="0">
                <a:sym typeface="Wingdings" panose="05000000000000000000" pitchFamily="2" charset="2"/>
              </a:rPr>
              <a:t> sur des données réelles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Implémenter l’algorithme dans les robots</a:t>
            </a:r>
          </a:p>
          <a:p>
            <a:r>
              <a:rPr lang="fr-FR" dirty="0">
                <a:sym typeface="Wingdings" panose="05000000000000000000" pitchFamily="2" charset="2"/>
              </a:rPr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5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069722" y="476672"/>
            <a:ext cx="50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3"/>
            </a:pPr>
            <a:r>
              <a:rPr lang="fr-FR" sz="3600" u="sng" dirty="0" smtClean="0"/>
              <a:t>Les Turtlebots</a:t>
            </a:r>
            <a:endParaRPr lang="en-US" sz="3600" u="sng" dirty="0"/>
          </a:p>
        </p:txBody>
      </p:sp>
      <p:pic>
        <p:nvPicPr>
          <p:cNvPr id="2051" name="Picture 3" descr="C:\Users\aline\Documents\avenir fac\stage toulon\-0-rapport\20180702_12183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5"/>
          <a:stretch/>
        </p:blipFill>
        <p:spPr bwMode="auto">
          <a:xfrm rot="5400000">
            <a:off x="-20493" y="2315968"/>
            <a:ext cx="3058123" cy="22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ine\Documents\avenir fac\stage toulon\-0-rapport\index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/>
          <a:stretch/>
        </p:blipFill>
        <p:spPr bwMode="auto">
          <a:xfrm>
            <a:off x="6277970" y="2573655"/>
            <a:ext cx="2722504" cy="17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807804" y="2274838"/>
            <a:ext cx="3528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Robots Mobiles Terrestres</a:t>
            </a:r>
          </a:p>
          <a:p>
            <a:pPr algn="ctr"/>
            <a:r>
              <a:rPr lang="fr-FR" dirty="0" smtClean="0"/>
              <a:t>Unicycle</a:t>
            </a:r>
          </a:p>
          <a:p>
            <a:pPr algn="ctr"/>
            <a:r>
              <a:rPr lang="fr-FR" dirty="0" smtClean="0"/>
              <a:t>Camera</a:t>
            </a:r>
          </a:p>
          <a:p>
            <a:pPr algn="ctr"/>
            <a:r>
              <a:rPr lang="fr-FR" dirty="0" smtClean="0"/>
              <a:t>IMU</a:t>
            </a:r>
          </a:p>
          <a:p>
            <a:pPr algn="ctr"/>
            <a:r>
              <a:rPr lang="fr-FR" dirty="0" smtClean="0"/>
              <a:t>Odométrie</a:t>
            </a:r>
          </a:p>
          <a:p>
            <a:pPr algn="ctr"/>
            <a:r>
              <a:rPr lang="fr-FR" dirty="0" smtClean="0"/>
              <a:t>Ordinateur</a:t>
            </a:r>
          </a:p>
          <a:p>
            <a:r>
              <a:rPr lang="fr-FR" dirty="0" smtClean="0">
                <a:ln w="3175">
                  <a:noFill/>
                </a:ln>
              </a:rPr>
              <a:t>Pare-chocs</a:t>
            </a:r>
          </a:p>
          <a:p>
            <a:r>
              <a:rPr lang="fr-FR" dirty="0" smtClean="0">
                <a:ln w="3175">
                  <a:noFill/>
                </a:ln>
              </a:rPr>
              <a:t>Contact roue/sol</a:t>
            </a:r>
          </a:p>
          <a:p>
            <a:pPr algn="r"/>
            <a:r>
              <a:rPr lang="fr-FR" dirty="0" smtClean="0"/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23196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6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807804" y="47667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4"/>
            </a:pPr>
            <a:r>
              <a:rPr lang="fr-FR" sz="3600" u="sng" dirty="0" smtClean="0"/>
              <a:t>Les Rovs</a:t>
            </a:r>
            <a:endParaRPr lang="en-US" sz="3600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3113908" y="1123003"/>
            <a:ext cx="2916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Robot Mobile Sous-Marins</a:t>
            </a:r>
          </a:p>
          <a:p>
            <a:pPr algn="ctr"/>
            <a:r>
              <a:rPr lang="fr-FR" dirty="0" smtClean="0"/>
              <a:t>Camera</a:t>
            </a:r>
          </a:p>
          <a:p>
            <a:pPr algn="ctr"/>
            <a:r>
              <a:rPr lang="fr-FR" dirty="0" smtClean="0"/>
              <a:t>IMU</a:t>
            </a:r>
          </a:p>
          <a:p>
            <a:pPr algn="ctr"/>
            <a:r>
              <a:rPr lang="fr-FR" dirty="0" smtClean="0"/>
              <a:t>Ordinateur</a:t>
            </a:r>
          </a:p>
          <a:p>
            <a:pPr algn="ctr"/>
            <a:r>
              <a:rPr lang="fr-FR" dirty="0" smtClean="0"/>
              <a:t>Projecteurs</a:t>
            </a:r>
          </a:p>
          <a:p>
            <a:pPr algn="ctr"/>
            <a:r>
              <a:rPr lang="fr-FR" dirty="0" smtClean="0"/>
              <a:t>Câble </a:t>
            </a:r>
            <a:r>
              <a:rPr lang="fr-FR" dirty="0" smtClean="0"/>
              <a:t>ombilicale</a:t>
            </a:r>
            <a:endParaRPr lang="fr-FR" dirty="0" smtClean="0"/>
          </a:p>
          <a:p>
            <a:pPr algn="ctr"/>
            <a:endParaRPr lang="fr-FR" dirty="0" smtClean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136" y="3837608"/>
            <a:ext cx="3060340" cy="24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aline\Documents\avenir fac\stage toulon\-0-rapport\index3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9"/>
          <a:stretch/>
        </p:blipFill>
        <p:spPr bwMode="auto">
          <a:xfrm>
            <a:off x="6444208" y="1257201"/>
            <a:ext cx="2281604" cy="15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aline\Documents\avenir fac\stage toulon\-0-rapport\br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0211" r="17575" b="7857"/>
          <a:stretch/>
        </p:blipFill>
        <p:spPr bwMode="auto">
          <a:xfrm>
            <a:off x="614855" y="993228"/>
            <a:ext cx="2405271" cy="18384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49" b="100000" l="6080" r="96646">
                        <a14:foregroundMark x1="42138" y1="29723" x2="42138" y2="29723"/>
                        <a14:foregroundMark x1="37526" y1="8816" x2="11950" y2="95214"/>
                        <a14:foregroundMark x1="37526" y1="9068" x2="95807" y2="8564"/>
                        <a14:foregroundMark x1="94969" y1="8564" x2="95178" y2="95214"/>
                        <a14:foregroundMark x1="95178" y1="95214" x2="12369" y2="96474"/>
                        <a14:foregroundMark x1="18449" y1="87406" x2="64151" y2="11083"/>
                        <a14:foregroundMark x1="28931" y1="90680" x2="93082" y2="11083"/>
                        <a14:foregroundMark x1="36059" y1="94207" x2="91614" y2="30227"/>
                        <a14:foregroundMark x1="58491" y1="94207" x2="84486" y2="56927"/>
                        <a14:foregroundMark x1="26205" y1="91940" x2="83019" y2="90176"/>
                        <a14:foregroundMark x1="51782" y1="81108" x2="37526" y2="47355"/>
                        <a14:foregroundMark x1="28931" y1="72796" x2="49266" y2="51637"/>
                        <a14:foregroundMark x1="35363" y1="16901" x2="94379" y2="90986"/>
                        <a14:foregroundMark x1="81499" y1="88451" x2="30445" y2="39437"/>
                        <a14:foregroundMark x1="55972" y1="15211" x2="83138" y2="37465"/>
                        <a14:foregroundMark x1="26698" y1="71268" x2="53864" y2="59437"/>
                        <a14:backgroundMark x1="95550" y1="57746" x2="49883" y2="6479"/>
                        <a14:backgroundMark x1="94614" y1="30423" x2="65340" y2="5634"/>
                        <a14:backgroundMark x1="95550" y1="47042" x2="77752" y2="22535"/>
                        <a14:backgroundMark x1="96253" y1="24225" x2="83607" y2="7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18" y="3692945"/>
            <a:ext cx="2940692" cy="244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aline\Documents\avenir fac\stage toulon\-0-rapport\bluerov-fram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0583"/>
            <a:ext cx="1440159" cy="199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ine\Documents\avenir fac\stage toulon\-0-rapport\vectored-fram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10" y="3674980"/>
            <a:ext cx="1407853" cy="19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C:\Users\aline\Documents\avenir fac\stage toulon\-0-rapport\20180518_0940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r="11007"/>
          <a:stretch/>
        </p:blipFill>
        <p:spPr bwMode="auto">
          <a:xfrm>
            <a:off x="395536" y="1340768"/>
            <a:ext cx="2620370" cy="184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ine\Documents\avenir fac\stage toulon\-0-rapport\Images\subseate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42" y="2610107"/>
            <a:ext cx="618158" cy="7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line\Documents\avenir fac\stage toulon\-0-rapport\Images\Logo-Ifrem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59" y="1249307"/>
            <a:ext cx="1101815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76" y="3825274"/>
            <a:ext cx="3437742" cy="282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C:\Users\aline\Documents\avenir fac\stage toulon\-0-rapport\mini-ri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49" y="4045580"/>
            <a:ext cx="1679493" cy="23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807804" y="47667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4"/>
            </a:pPr>
            <a:r>
              <a:rPr lang="fr-FR" sz="3600" u="sng" dirty="0" smtClean="0"/>
              <a:t>Les Rovs</a:t>
            </a:r>
            <a:endParaRPr lang="en-US" sz="3600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3107016" y="1194234"/>
            <a:ext cx="29299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Robot Mobile Sous-Marins</a:t>
            </a:r>
          </a:p>
          <a:p>
            <a:pPr algn="ctr"/>
            <a:r>
              <a:rPr lang="fr-FR" dirty="0"/>
              <a:t>Camera</a:t>
            </a:r>
          </a:p>
          <a:p>
            <a:pPr algn="ctr"/>
            <a:r>
              <a:rPr lang="fr-FR" dirty="0"/>
              <a:t>IMU</a:t>
            </a:r>
          </a:p>
          <a:p>
            <a:pPr algn="ctr"/>
            <a:r>
              <a:rPr lang="fr-FR" dirty="0"/>
              <a:t>Ordinateur</a:t>
            </a:r>
          </a:p>
          <a:p>
            <a:pPr algn="ctr"/>
            <a:r>
              <a:rPr lang="fr-FR" dirty="0"/>
              <a:t>Projecteurs</a:t>
            </a:r>
          </a:p>
          <a:p>
            <a:pPr algn="ctr"/>
            <a:r>
              <a:rPr lang="fr-FR" dirty="0"/>
              <a:t>Câble </a:t>
            </a:r>
            <a:r>
              <a:rPr lang="fr-FR" dirty="0" smtClean="0"/>
              <a:t>ombilicale</a:t>
            </a:r>
          </a:p>
          <a:p>
            <a:pPr algn="ctr"/>
            <a:r>
              <a:rPr lang="fr-FR" dirty="0"/>
              <a:t>+</a:t>
            </a:r>
          </a:p>
          <a:p>
            <a:pPr algn="ctr"/>
            <a:r>
              <a:rPr lang="fr-FR" b="1" dirty="0" smtClean="0">
                <a:ln w="3175">
                  <a:noFill/>
                </a:ln>
              </a:rPr>
              <a:t>Sonar</a:t>
            </a:r>
            <a:endParaRPr lang="fr-FR" b="1" dirty="0">
              <a:ln w="3175">
                <a:noFill/>
              </a:ln>
            </a:endParaRPr>
          </a:p>
          <a:p>
            <a:pPr algn="ctr"/>
            <a:r>
              <a:rPr lang="fr-FR" b="1" dirty="0">
                <a:ln w="3175">
                  <a:noFill/>
                </a:ln>
              </a:rPr>
              <a:t>USBL</a:t>
            </a:r>
          </a:p>
          <a:p>
            <a:pPr algn="ctr"/>
            <a:r>
              <a:rPr lang="fr-FR" b="1" dirty="0">
                <a:ln w="3175">
                  <a:noFill/>
                </a:ln>
              </a:rPr>
              <a:t>DVL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1331476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ROS Kinetic    </a:t>
            </a:r>
            <a:r>
              <a:rPr lang="fr-FR" dirty="0" smtClean="0">
                <a:sym typeface="Wingdings" panose="05000000000000000000" pitchFamily="2" charset="2"/>
              </a:rPr>
              <a:t> 	</a:t>
            </a:r>
            <a:r>
              <a:rPr lang="fr-FR" dirty="0" smtClean="0"/>
              <a:t>Pour communiquer avec les robots </a:t>
            </a:r>
          </a:p>
          <a:p>
            <a:r>
              <a:rPr lang="fr-FR" dirty="0" smtClean="0"/>
              <a:t>		(récupérer les données capteurs et publier des ordres aux actionneurs)</a:t>
            </a:r>
          </a:p>
          <a:p>
            <a:endParaRPr lang="fr-FR" dirty="0"/>
          </a:p>
          <a:p>
            <a:r>
              <a:rPr lang="fr-FR" dirty="0" smtClean="0"/>
              <a:t>Gazebo	          </a:t>
            </a:r>
            <a:r>
              <a:rPr lang="fr-FR" dirty="0" smtClean="0">
                <a:sym typeface="Wingdings" panose="05000000000000000000" pitchFamily="2" charset="2"/>
              </a:rPr>
              <a:t> 	Environnement de simulation pour tester les codes avant de les 		implémenter sur robots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Matlab	          	Utiliser par Mme </a:t>
            </a:r>
            <a:r>
              <a:rPr lang="fr-FR" dirty="0" err="1" smtClean="0">
                <a:sym typeface="Wingdings" panose="05000000000000000000" pitchFamily="2" charset="2"/>
              </a:rPr>
              <a:t>A.Feddaoui</a:t>
            </a:r>
            <a:r>
              <a:rPr lang="fr-FR" dirty="0" smtClean="0">
                <a:sym typeface="Wingdings" panose="05000000000000000000" pitchFamily="2" charset="2"/>
              </a:rPr>
              <a:t> pour simuler son algorithme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 smtClean="0">
                <a:sym typeface="Wingdings" panose="05000000000000000000" pitchFamily="2" charset="2"/>
              </a:rPr>
              <a:t>Jupyter</a:t>
            </a:r>
            <a:r>
              <a:rPr lang="fr-FR" dirty="0" smtClean="0">
                <a:sym typeface="Wingdings" panose="05000000000000000000" pitchFamily="2" charset="2"/>
              </a:rPr>
              <a:t> 	          	Permet de tester le code ligne par ligne, utiliser pour traduire le code 		Matlab en langage Python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8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971600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5"/>
            </a:pPr>
            <a:r>
              <a:rPr lang="fr-FR" sz="3600" u="sng" dirty="0" smtClean="0"/>
              <a:t>Les logiciels utilisés</a:t>
            </a:r>
            <a:endParaRPr lang="en-US" sz="3600" u="sng" dirty="0"/>
          </a:p>
        </p:txBody>
      </p:sp>
      <p:pic>
        <p:nvPicPr>
          <p:cNvPr id="1026" name="Picture 2" descr="C:\Users\aline\Documents\avenir fac\stage toulon\-0-rapport\gazeb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9" b="15028"/>
          <a:stretch/>
        </p:blipFill>
        <p:spPr bwMode="auto">
          <a:xfrm>
            <a:off x="2542267" y="4415360"/>
            <a:ext cx="1957725" cy="15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ine\Documents\avenir fac\stage toulon\-0-rapport\kinet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" y="4393695"/>
            <a:ext cx="1944216" cy="161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ne\Documents\avenir fac\stage toulon\-0-rapport\jupy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415360"/>
            <a:ext cx="1588727" cy="15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ine\Documents\avenir fac\stage toulon\-0-rapport\matla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51191"/>
            <a:ext cx="11525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DB7A-19EB-4C04-90DA-F66F3423091B}" type="slidenum">
              <a:rPr lang="en-US" smtClean="0"/>
              <a:t>9</a:t>
            </a:fld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971600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ctr">
              <a:buFont typeface="+mj-lt"/>
              <a:buAutoNum type="romanUcPeriod" startAt="6"/>
            </a:pPr>
            <a:r>
              <a:rPr lang="fr-FR" sz="3600" u="sng" dirty="0" smtClean="0"/>
              <a:t>Travaux de Mme. Feddaoui</a:t>
            </a:r>
            <a:endParaRPr lang="en-US" sz="3600" u="sng" dirty="0"/>
          </a:p>
        </p:txBody>
      </p:sp>
      <p:sp>
        <p:nvSpPr>
          <p:cNvPr id="47" name="Rectangle 46"/>
          <p:cNvSpPr/>
          <p:nvPr/>
        </p:nvSpPr>
        <p:spPr>
          <a:xfrm>
            <a:off x="3568718" y="6002704"/>
            <a:ext cx="55752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A. Feddaoui, N. </a:t>
            </a:r>
            <a:r>
              <a:rPr lang="en-US" sz="1200" dirty="0" err="1"/>
              <a:t>Boizot</a:t>
            </a:r>
            <a:r>
              <a:rPr lang="en-US" sz="1200" dirty="0"/>
              <a:t>, E. </a:t>
            </a:r>
            <a:r>
              <a:rPr lang="en-US" sz="1200" dirty="0" err="1"/>
              <a:t>Busvelle</a:t>
            </a:r>
            <a:r>
              <a:rPr lang="en-US" sz="1200" dirty="0"/>
              <a:t> et V. </a:t>
            </a:r>
            <a:r>
              <a:rPr lang="en-US" sz="1200" dirty="0" err="1"/>
              <a:t>Hugel</a:t>
            </a:r>
            <a:r>
              <a:rPr lang="en-US" sz="1200" dirty="0"/>
              <a:t>, «High-gain extended </a:t>
            </a:r>
            <a:r>
              <a:rPr lang="en-US" sz="1200" dirty="0" err="1"/>
              <a:t>Kalman</a:t>
            </a:r>
            <a:r>
              <a:rPr lang="en-US" sz="1200" dirty="0"/>
              <a:t> for continuous-discrete systems with asynchronous measurements.,»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smtClean="0"/>
              <a:t>2018. http</a:t>
            </a:r>
            <a:r>
              <a:rPr lang="en-US" sz="1200" dirty="0"/>
              <a:t>://hal.archives-ouvertes.fr/hal-01785473/. </a:t>
            </a:r>
            <a:r>
              <a:rPr lang="en-US" dirty="0"/>
              <a:t>	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78362" y="1196752"/>
            <a:ext cx="8787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Observateurs non linéaires pour les systèmes à mesures asynchrones ou datations incertaines : </a:t>
            </a:r>
            <a:endParaRPr lang="fr-FR" sz="1600" dirty="0" smtClean="0"/>
          </a:p>
          <a:p>
            <a:pPr algn="ctr"/>
            <a:r>
              <a:rPr lang="fr-FR" sz="1600" dirty="0" smtClean="0"/>
              <a:t>application </a:t>
            </a:r>
            <a:r>
              <a:rPr lang="fr-FR" sz="1600" dirty="0"/>
              <a:t>robotique sous-marine dédiée à l'asservissement référencé </a:t>
            </a:r>
            <a:r>
              <a:rPr lang="fr-FR" sz="1600" dirty="0" smtClean="0"/>
              <a:t>multi-capteurs</a:t>
            </a:r>
            <a:endParaRPr lang="en-US" sz="1600" dirty="0"/>
          </a:p>
        </p:txBody>
      </p:sp>
      <p:grpSp>
        <p:nvGrpSpPr>
          <p:cNvPr id="50" name="Groupe 49"/>
          <p:cNvGrpSpPr/>
          <p:nvPr/>
        </p:nvGrpSpPr>
        <p:grpSpPr>
          <a:xfrm>
            <a:off x="804230" y="5056618"/>
            <a:ext cx="3816423" cy="962893"/>
            <a:chOff x="365453" y="5229200"/>
            <a:chExt cx="3816423" cy="962893"/>
          </a:xfrm>
        </p:grpSpPr>
        <p:pic>
          <p:nvPicPr>
            <p:cNvPr id="5122" name="Picture 2" descr="C:\Users\aline\Documents\avenir fac\stage toulon\-0-rapport\pyht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843" y="5401780"/>
              <a:ext cx="2088033" cy="61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line\Documents\avenir fac\stage toulon\-0-rapport\matla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53" y="5229200"/>
              <a:ext cx="856692" cy="962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Flèche droite 48"/>
            <p:cNvSpPr/>
            <p:nvPr/>
          </p:nvSpPr>
          <p:spPr>
            <a:xfrm>
              <a:off x="1373763" y="5495510"/>
              <a:ext cx="576064" cy="4302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44020" y="2564904"/>
            <a:ext cx="3407899" cy="1944216"/>
            <a:chOff x="1331640" y="1376772"/>
            <a:chExt cx="5400600" cy="2844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2987824" y="1376772"/>
                  <a:ext cx="2520280" cy="10801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200" dirty="0" smtClean="0">
                      <a:solidFill>
                        <a:schemeClr val="tx1"/>
                      </a:solidFill>
                    </a:rPr>
                    <a:t>Robot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11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x</m:t>
                            </m:r>
                          </m:e>
                        </m:acc>
                        <m: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fr-FR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1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x</m:t>
                            </m:r>
                            <m:r>
                              <a:rPr lang="fr-FR" sz="11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fr-FR" sz="11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u</m:t>
                            </m:r>
                          </m:e>
                        </m:d>
                      </m:oMath>
                    </m:oMathPara>
                  </a14:m>
                  <a:endParaRPr lang="fr-FR" sz="11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  <m:r>
                          <a:rPr lang="fr-FR" sz="110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4" y="1376772"/>
                  <a:ext cx="2520280" cy="10801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/>
            <p:cNvSpPr/>
            <p:nvPr/>
          </p:nvSpPr>
          <p:spPr>
            <a:xfrm>
              <a:off x="2987824" y="3356992"/>
              <a:ext cx="2520280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</a:rPr>
                <a:t>Observateur</a:t>
              </a:r>
            </a:p>
          </p:txBody>
        </p:sp>
        <p:cxnSp>
          <p:nvCxnSpPr>
            <p:cNvPr id="57" name="Connecteur droit avec flèche 56"/>
            <p:cNvCxnSpPr>
              <a:endCxn id="55" idx="1"/>
            </p:cNvCxnSpPr>
            <p:nvPr/>
          </p:nvCxnSpPr>
          <p:spPr>
            <a:xfrm>
              <a:off x="1331640" y="1916832"/>
              <a:ext cx="16561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stCxn id="55" idx="3"/>
            </p:cNvCxnSpPr>
            <p:nvPr/>
          </p:nvCxnSpPr>
          <p:spPr>
            <a:xfrm>
              <a:off x="5508104" y="1916832"/>
              <a:ext cx="12241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1979712" y="4005064"/>
              <a:ext cx="10081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2627784" y="3573016"/>
              <a:ext cx="36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2627784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 flipV="1">
              <a:off x="1979712" y="1916832"/>
              <a:ext cx="0" cy="2088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>
              <a:stCxn id="56" idx="3"/>
            </p:cNvCxnSpPr>
            <p:nvPr/>
          </p:nvCxnSpPr>
          <p:spPr>
            <a:xfrm>
              <a:off x="5508104" y="3789040"/>
              <a:ext cx="12241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 flipV="1">
              <a:off x="6228184" y="1916832"/>
              <a:ext cx="0" cy="1080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2627784" y="2996952"/>
              <a:ext cx="3600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/>
            <p:cNvSpPr txBox="1"/>
            <p:nvPr/>
          </p:nvSpPr>
          <p:spPr>
            <a:xfrm>
              <a:off x="1475656" y="1556791"/>
              <a:ext cx="484256" cy="49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u</a:t>
              </a:r>
              <a:endParaRPr lang="en-US" sz="1200" dirty="0"/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6074937" y="1497509"/>
              <a:ext cx="470278" cy="49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y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ZoneTexte 67"/>
                <p:cNvSpPr txBox="1"/>
                <p:nvPr/>
              </p:nvSpPr>
              <p:spPr>
                <a:xfrm>
                  <a:off x="6074937" y="3429000"/>
                  <a:ext cx="517807" cy="4973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1200" b="0" i="0" smtClean="0">
                                <a:latin typeface="Cambria Math"/>
                              </a:rPr>
                              <m:t>x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8" name="ZoneTexte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937" y="3429000"/>
                  <a:ext cx="517807" cy="49733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e 71"/>
          <p:cNvGrpSpPr/>
          <p:nvPr/>
        </p:nvGrpSpPr>
        <p:grpSpPr>
          <a:xfrm>
            <a:off x="4572001" y="2183393"/>
            <a:ext cx="3333908" cy="2873225"/>
            <a:chOff x="623445" y="1107875"/>
            <a:chExt cx="6417653" cy="5464858"/>
          </a:xfrm>
        </p:grpSpPr>
        <p:cxnSp>
          <p:nvCxnSpPr>
            <p:cNvPr id="73" name="Connecteur droit avec flèche 72"/>
            <p:cNvCxnSpPr/>
            <p:nvPr/>
          </p:nvCxnSpPr>
          <p:spPr>
            <a:xfrm flipV="1">
              <a:off x="2072435" y="5031157"/>
              <a:ext cx="4443781" cy="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e 73"/>
            <p:cNvGrpSpPr/>
            <p:nvPr/>
          </p:nvGrpSpPr>
          <p:grpSpPr>
            <a:xfrm>
              <a:off x="1691680" y="4653136"/>
              <a:ext cx="761510" cy="756045"/>
              <a:chOff x="3259578" y="2698029"/>
              <a:chExt cx="1523020" cy="151216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563888" y="299695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Multiplier 105"/>
              <p:cNvSpPr/>
              <p:nvPr/>
            </p:nvSpPr>
            <p:spPr>
              <a:xfrm>
                <a:off x="3259578" y="2698029"/>
                <a:ext cx="1523020" cy="1512168"/>
              </a:xfrm>
              <a:prstGeom prst="mathMultiply">
                <a:avLst>
                  <a:gd name="adj1" fmla="val 875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4788024" y="4653135"/>
              <a:ext cx="761510" cy="756045"/>
              <a:chOff x="3259578" y="2698029"/>
              <a:chExt cx="1523020" cy="151216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63888" y="299695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Multiplier 103"/>
              <p:cNvSpPr/>
              <p:nvPr/>
            </p:nvSpPr>
            <p:spPr>
              <a:xfrm>
                <a:off x="3259578" y="2698029"/>
                <a:ext cx="1523020" cy="1512168"/>
              </a:xfrm>
              <a:prstGeom prst="mathMultiply">
                <a:avLst>
                  <a:gd name="adj1" fmla="val 8753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6" name="Connecteur droit avec flèche 75"/>
            <p:cNvCxnSpPr/>
            <p:nvPr/>
          </p:nvCxnSpPr>
          <p:spPr>
            <a:xfrm flipV="1">
              <a:off x="2072718" y="1107875"/>
              <a:ext cx="22" cy="395659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e 76"/>
            <p:cNvGrpSpPr/>
            <p:nvPr/>
          </p:nvGrpSpPr>
          <p:grpSpPr>
            <a:xfrm rot="4327013">
              <a:off x="4117416" y="2006512"/>
              <a:ext cx="1272587" cy="1113787"/>
              <a:chOff x="2872167" y="1700808"/>
              <a:chExt cx="1627825" cy="1298733"/>
            </a:xfrm>
          </p:grpSpPr>
          <p:sp>
            <p:nvSpPr>
              <p:cNvPr id="100" name="Triangle isocèle 99"/>
              <p:cNvSpPr/>
              <p:nvPr/>
            </p:nvSpPr>
            <p:spPr>
              <a:xfrm>
                <a:off x="3059832" y="1700808"/>
                <a:ext cx="1234493" cy="11417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2872167" y="2564904"/>
                <a:ext cx="375329" cy="4346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4124663" y="2564904"/>
                <a:ext cx="375329" cy="4346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Connecteur droit 77"/>
            <p:cNvCxnSpPr>
              <a:stCxn id="100" idx="3"/>
            </p:cNvCxnSpPr>
            <p:nvPr/>
          </p:nvCxnSpPr>
          <p:spPr>
            <a:xfrm>
              <a:off x="4349669" y="2686382"/>
              <a:ext cx="2607391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>
              <a:stCxn id="100" idx="3"/>
            </p:cNvCxnSpPr>
            <p:nvPr/>
          </p:nvCxnSpPr>
          <p:spPr>
            <a:xfrm flipV="1">
              <a:off x="4349669" y="1926468"/>
              <a:ext cx="2391367" cy="75991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>
              <a:stCxn id="100" idx="3"/>
            </p:cNvCxnSpPr>
            <p:nvPr/>
          </p:nvCxnSpPr>
          <p:spPr>
            <a:xfrm flipH="1">
              <a:off x="2072740" y="2686382"/>
              <a:ext cx="2276929" cy="23447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>
              <a:stCxn id="100" idx="3"/>
            </p:cNvCxnSpPr>
            <p:nvPr/>
          </p:nvCxnSpPr>
          <p:spPr>
            <a:xfrm>
              <a:off x="4349669" y="2686382"/>
              <a:ext cx="819110" cy="234479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c plein 81"/>
            <p:cNvSpPr/>
            <p:nvPr/>
          </p:nvSpPr>
          <p:spPr>
            <a:xfrm rot="20369799">
              <a:off x="2933281" y="1578857"/>
              <a:ext cx="3091903" cy="2225999"/>
            </a:xfrm>
            <a:prstGeom prst="blockArc">
              <a:avLst>
                <a:gd name="adj1" fmla="val 9552290"/>
                <a:gd name="adj2" fmla="val 20068"/>
                <a:gd name="adj3" fmla="val 477"/>
              </a:avLst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Arc plein 82"/>
            <p:cNvSpPr/>
            <p:nvPr/>
          </p:nvSpPr>
          <p:spPr>
            <a:xfrm rot="20369799">
              <a:off x="2487500" y="1318540"/>
              <a:ext cx="3983465" cy="2797586"/>
            </a:xfrm>
            <a:prstGeom prst="blockArc">
              <a:avLst>
                <a:gd name="adj1" fmla="val 5828423"/>
                <a:gd name="adj2" fmla="val 20068"/>
                <a:gd name="adj3" fmla="val 477"/>
              </a:avLst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Triangle isocèle 83"/>
            <p:cNvSpPr/>
            <p:nvPr/>
          </p:nvSpPr>
          <p:spPr>
            <a:xfrm rot="8194488">
              <a:off x="3167455" y="3516816"/>
              <a:ext cx="328929" cy="184409"/>
            </a:xfrm>
            <a:prstGeom prst="triangle">
              <a:avLst>
                <a:gd name="adj" fmla="val 4862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riangle isocèle 84"/>
            <p:cNvSpPr/>
            <p:nvPr/>
          </p:nvSpPr>
          <p:spPr>
            <a:xfrm rot="3945360">
              <a:off x="4594760" y="3995811"/>
              <a:ext cx="328929" cy="184409"/>
            </a:xfrm>
            <a:prstGeom prst="triangle">
              <a:avLst>
                <a:gd name="adj" fmla="val 4862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plein 85"/>
            <p:cNvSpPr/>
            <p:nvPr/>
          </p:nvSpPr>
          <p:spPr>
            <a:xfrm rot="3371994">
              <a:off x="5862699" y="2200126"/>
              <a:ext cx="599480" cy="430273"/>
            </a:xfrm>
            <a:prstGeom prst="blockArc">
              <a:avLst>
                <a:gd name="adj1" fmla="val 12489113"/>
                <a:gd name="adj2" fmla="val 20068"/>
                <a:gd name="adj3" fmla="val 477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riangle isocèle 86"/>
            <p:cNvSpPr/>
            <p:nvPr/>
          </p:nvSpPr>
          <p:spPr>
            <a:xfrm rot="18190735">
              <a:off x="6062216" y="2091936"/>
              <a:ext cx="200444" cy="147230"/>
            </a:xfrm>
            <a:prstGeom prst="triangle">
              <a:avLst>
                <a:gd name="adj" fmla="val 486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/>
                <p:cNvSpPr txBox="1"/>
                <p:nvPr/>
              </p:nvSpPr>
              <p:spPr>
                <a:xfrm>
                  <a:off x="1576256" y="5353911"/>
                  <a:ext cx="4807243" cy="1218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050" b="0" i="0" smtClean="0">
                          <a:latin typeface="Cambria Math"/>
                        </a:rPr>
                        <m:t>A</m:t>
                      </m:r>
                      <m:r>
                        <a:rPr lang="fr-FR" sz="105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105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05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105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fr-FR" sz="1050" dirty="0" smtClean="0"/>
                    <a:t>	       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050">
                          <a:latin typeface="Cambria Math"/>
                        </a:rPr>
                        <m:t>B</m:t>
                      </m:r>
                      <m:r>
                        <a:rPr lang="fr-FR" sz="105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105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05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105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105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050" b="0" i="1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fr-FR" sz="1050" dirty="0" smtClean="0"/>
                </a:p>
                <a:p>
                  <a:endParaRPr lang="en-US" sz="1200" dirty="0"/>
                </a:p>
              </p:txBody>
            </p:sp>
          </mc:Choice>
          <mc:Fallback xmlns="">
            <p:sp>
              <p:nvSpPr>
                <p:cNvPr id="88" name="ZoneTexte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256" y="5353911"/>
                  <a:ext cx="4807243" cy="121882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4444" t="-85714" r="-556" b="-9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/>
                <p:cNvSpPr txBox="1"/>
                <p:nvPr/>
              </p:nvSpPr>
              <p:spPr>
                <a:xfrm>
                  <a:off x="6363005" y="4859869"/>
                  <a:ext cx="678093" cy="602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fr-FR" sz="1200" b="0" dirty="0" smtClean="0"/>
                </a:p>
              </p:txBody>
            </p:sp>
          </mc:Choice>
          <mc:Fallback xmlns="">
            <p:sp>
              <p:nvSpPr>
                <p:cNvPr id="89" name="ZoneTexte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05" y="4859869"/>
                  <a:ext cx="678093" cy="60278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ZoneTexte 89"/>
                <p:cNvSpPr txBox="1"/>
                <p:nvPr/>
              </p:nvSpPr>
              <p:spPr>
                <a:xfrm>
                  <a:off x="1576256" y="1151513"/>
                  <a:ext cx="684134" cy="602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0" name="ZoneTexte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256" y="1151513"/>
                  <a:ext cx="684134" cy="60278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Connecteur droit avec flèche 90"/>
            <p:cNvCxnSpPr/>
            <p:nvPr/>
          </p:nvCxnSpPr>
          <p:spPr>
            <a:xfrm flipV="1">
              <a:off x="2123728" y="2743662"/>
              <a:ext cx="2244445" cy="2287495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ZoneTexte 91"/>
                <p:cNvSpPr txBox="1"/>
                <p:nvPr/>
              </p:nvSpPr>
              <p:spPr>
                <a:xfrm>
                  <a:off x="3438360" y="3628427"/>
                  <a:ext cx="744246" cy="602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ZoneTexte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360" y="3628427"/>
                  <a:ext cx="744246" cy="60278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/>
                <p:cNvSpPr txBox="1"/>
                <p:nvPr/>
              </p:nvSpPr>
              <p:spPr>
                <a:xfrm>
                  <a:off x="2987823" y="2780929"/>
                  <a:ext cx="832027" cy="602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α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ZoneTexte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3" y="2780929"/>
                  <a:ext cx="832027" cy="602783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ZoneTexte 93"/>
                <p:cNvSpPr txBox="1"/>
                <p:nvPr/>
              </p:nvSpPr>
              <p:spPr>
                <a:xfrm>
                  <a:off x="3997089" y="3575371"/>
                  <a:ext cx="839890" cy="602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α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ZoneTexte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089" y="3575371"/>
                  <a:ext cx="839890" cy="602783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ZoneTexte 94"/>
            <p:cNvSpPr txBox="1"/>
            <p:nvPr/>
          </p:nvSpPr>
          <p:spPr>
            <a:xfrm>
              <a:off x="6372200" y="2195573"/>
              <a:ext cx="615171" cy="602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/>
                  </a:solidFill>
                </a:rPr>
                <a:t>θ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96" name="Connecteur droit 95"/>
            <p:cNvCxnSpPr/>
            <p:nvPr/>
          </p:nvCxnSpPr>
          <p:spPr>
            <a:xfrm>
              <a:off x="1969582" y="2693357"/>
              <a:ext cx="2261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rot="5400000">
              <a:off x="4242899" y="5054245"/>
              <a:ext cx="2261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/>
                <p:cNvSpPr txBox="1"/>
                <p:nvPr/>
              </p:nvSpPr>
              <p:spPr>
                <a:xfrm>
                  <a:off x="623445" y="2326473"/>
                  <a:ext cx="1608855" cy="8037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9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/>
                              </a:rPr>
                              <m:t>𝑟𝑜𝑏𝑜𝑡</m:t>
                            </m:r>
                          </m:sub>
                        </m:sSub>
                      </m:oMath>
                    </m:oMathPara>
                  </a14:m>
                  <a:endParaRPr lang="fr-FR" sz="900" b="0" dirty="0" smtClean="0"/>
                </a:p>
                <a:p>
                  <a:r>
                    <a:rPr lang="fr-FR" sz="900" dirty="0" smtClean="0"/>
                    <a:t>(inconnue)</a:t>
                  </a:r>
                  <a:endParaRPr lang="en-US" sz="900" dirty="0"/>
                </a:p>
              </p:txBody>
            </p:sp>
          </mc:Choice>
          <mc:Fallback xmlns="">
            <p:sp>
              <p:nvSpPr>
                <p:cNvPr id="98" name="ZoneTexte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45" y="2326473"/>
                  <a:ext cx="1608855" cy="8037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ZoneTexte 98"/>
                <p:cNvSpPr txBox="1"/>
                <p:nvPr/>
              </p:nvSpPr>
              <p:spPr>
                <a:xfrm>
                  <a:off x="3474537" y="4959352"/>
                  <a:ext cx="1608855" cy="8037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9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/>
                              </a:rPr>
                              <m:t>𝑟𝑜𝑏𝑜𝑡</m:t>
                            </m:r>
                          </m:sub>
                        </m:sSub>
                      </m:oMath>
                    </m:oMathPara>
                  </a14:m>
                  <a:endParaRPr lang="fr-FR" sz="900" b="0" dirty="0" smtClean="0"/>
                </a:p>
                <a:p>
                  <a:r>
                    <a:rPr lang="fr-FR" sz="900" dirty="0" smtClean="0"/>
                    <a:t>(inconnue)</a:t>
                  </a:r>
                  <a:endParaRPr lang="en-US" sz="900" dirty="0"/>
                </a:p>
              </p:txBody>
            </p:sp>
          </mc:Choice>
          <mc:Fallback xmlns="">
            <p:sp>
              <p:nvSpPr>
                <p:cNvPr id="99" name="ZoneTexte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537" y="4959352"/>
                  <a:ext cx="1608855" cy="8037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85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écutif">
  <a:themeElements>
    <a:clrScheme name="Exécutif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écutif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écuti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2718</TotalTime>
  <Words>415</Words>
  <Application>Microsoft Office PowerPoint</Application>
  <PresentationFormat>Affichage à l'écran (4:3)</PresentationFormat>
  <Paragraphs>160</Paragraphs>
  <Slides>18</Slides>
  <Notes>3</Notes>
  <HiddenSlides>0</HiddenSlides>
  <MMClips>4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Exécutif</vt:lpstr>
      <vt:lpstr>Implémentation d'un algorithme de fusion de capteurs  pour des robots mobiles sous-marins ou terrestres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Stage   Implémentation d'un algorithme de fusion de capteurs  pour des robots mobiles sous-marins ou terrestres</dc:title>
  <dc:creator>Yuuko</dc:creator>
  <cp:lastModifiedBy>Yuuko</cp:lastModifiedBy>
  <cp:revision>55</cp:revision>
  <dcterms:created xsi:type="dcterms:W3CDTF">2018-08-29T14:11:40Z</dcterms:created>
  <dcterms:modified xsi:type="dcterms:W3CDTF">2018-08-31T12:06:43Z</dcterms:modified>
</cp:coreProperties>
</file>